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67" r:id="rId3"/>
    <p:sldId id="257" r:id="rId4"/>
    <p:sldId id="258" r:id="rId5"/>
    <p:sldId id="259" r:id="rId6"/>
    <p:sldId id="261" r:id="rId7"/>
    <p:sldId id="262" r:id="rId8"/>
    <p:sldId id="263" r:id="rId9"/>
    <p:sldId id="265" r:id="rId10"/>
    <p:sldId id="266" r:id="rId11"/>
    <p:sldId id="268" r:id="rId12"/>
  </p:sldIdLst>
  <p:sldSz cx="14630400" cy="8229600"/>
  <p:notesSz cx="8229600" cy="14630400"/>
  <p:embeddedFontLst>
    <p:embeddedFont>
      <p:font typeface="Gill Sans MT" panose="020B0502020104020203" pitchFamily="34" charset="0"/>
      <p:regular r:id="rId14"/>
      <p:bold r:id="rId15"/>
      <p:italic r:id="rId16"/>
      <p:boldItalic r:id="rId17"/>
    </p:embeddedFont>
    <p:embeddedFont>
      <p:font typeface="Open Sans" panose="020B0606030504020204" pitchFamily="34" charset="0"/>
      <p:regular r:id="rId18"/>
      <p:bold r:id="rId19"/>
      <p:italic r:id="rId20"/>
      <p:boldItalic r:id="rId21"/>
    </p:embeddedFont>
    <p:embeddedFont>
      <p:font typeface="Segoe UI" panose="020B0502040204020203" pitchFamily="34" charset="0"/>
      <p:regular r:id="rId22"/>
      <p:bold r:id="rId23"/>
      <p:italic r:id="rId24"/>
      <p:boldItalic r:id="rId25"/>
    </p:embeddedFont>
    <p:embeddedFont>
      <p:font typeface="Segoe UI Variable Text" pitchFamily="2" charset="0"/>
      <p:regular r:id="rId26"/>
      <p:bold r:id="rId27"/>
    </p:embeddedFont>
    <p:embeddedFont>
      <p:font typeface="Segoe UI Variable Text Semiligh" pitchFamily="2" charset="0"/>
      <p:regular r:id="rId28"/>
    </p:embeddedFont>
    <p:embeddedFont>
      <p:font typeface="Sora Light" panose="020B0604020202020204" charset="0"/>
      <p:regular r:id="rId29"/>
    </p:embeddedFont>
    <p:embeddedFont>
      <p:font typeface="Sora Semi Bold" panose="020B0604020202020204" charset="0"/>
      <p:regular r:id="rId30"/>
    </p:embeddedFont>
    <p:embeddedFont>
      <p:font typeface="Sylfaen" panose="010A0502050306030303" pitchFamily="18" charset="0"/>
      <p:regular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5952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920240" y="2864093"/>
            <a:ext cx="10789920" cy="1975104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456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4233" y="5223053"/>
            <a:ext cx="8161934" cy="1487873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6/5/2025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021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6/5/2025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05196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83734" y="1124712"/>
            <a:ext cx="1558330" cy="59801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77364" y="1124712"/>
            <a:ext cx="7438187" cy="59801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6/5/2025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48018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2020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67037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88395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76677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03916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61196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92524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2397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6/5/2025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19140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920240" y="2864093"/>
            <a:ext cx="10789920" cy="1975104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456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4233" y="5222958"/>
            <a:ext cx="8161934" cy="1518098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6/5/2025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843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98295" y="3165653"/>
            <a:ext cx="5126125" cy="37223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05979" y="3165653"/>
            <a:ext cx="5124296" cy="37223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6/5/2025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39806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0123" y="2776120"/>
            <a:ext cx="5124298" cy="844904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280" b="0" cap="all" spc="12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548640" indent="0">
              <a:buNone/>
              <a:defRPr sz="228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00123" y="3771900"/>
            <a:ext cx="5124298" cy="31161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05979" y="3771900"/>
            <a:ext cx="5104181" cy="3116131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605979" y="2776120"/>
            <a:ext cx="5124298" cy="844904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280" b="0" cap="all" spc="12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548640" indent="0">
              <a:buNone/>
              <a:defRPr sz="228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6/5/2025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5569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6/5/2025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90680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6/5/2025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75619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7315200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965607" y="2692594"/>
            <a:ext cx="5383987" cy="1369796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64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83296" y="965607"/>
            <a:ext cx="5779008" cy="6298387"/>
          </a:xfrm>
        </p:spPr>
        <p:txBody>
          <a:bodyPr>
            <a:normAutofit/>
          </a:bodyPr>
          <a:lstStyle>
            <a:lvl1pPr>
              <a:defRPr sz="2280">
                <a:solidFill>
                  <a:schemeClr val="tx1"/>
                </a:solidFill>
              </a:defRPr>
            </a:lvl1pPr>
            <a:lvl2pPr>
              <a:defRPr sz="1920">
                <a:solidFill>
                  <a:schemeClr val="tx1"/>
                </a:solidFill>
              </a:defRPr>
            </a:lvl2pPr>
            <a:lvl3pPr>
              <a:defRPr sz="1920">
                <a:solidFill>
                  <a:schemeClr val="tx1"/>
                </a:solidFill>
              </a:defRPr>
            </a:lvl3pPr>
            <a:lvl4pPr>
              <a:defRPr sz="1920">
                <a:solidFill>
                  <a:schemeClr val="tx1"/>
                </a:solidFill>
              </a:defRPr>
            </a:lvl4pPr>
            <a:lvl5pPr>
              <a:defRPr sz="1920">
                <a:solidFill>
                  <a:schemeClr val="tx1"/>
                </a:solidFill>
              </a:defRPr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38682" y="4259902"/>
            <a:ext cx="4553712" cy="2632843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800">
                <a:solidFill>
                  <a:srgbClr val="FFFFFF"/>
                </a:solidFill>
              </a:defRPr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6/5/2025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965607" y="7483450"/>
            <a:ext cx="6149756" cy="384048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87755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7315199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970227" y="2692594"/>
            <a:ext cx="5393998" cy="1361568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64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15200" y="0"/>
            <a:ext cx="7322516" cy="82296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84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38682" y="4259902"/>
            <a:ext cx="4553712" cy="2632844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800">
                <a:solidFill>
                  <a:srgbClr val="FFFFFF"/>
                </a:solidFill>
              </a:defRPr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6/5/2025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965607" y="7483450"/>
            <a:ext cx="6149756" cy="384048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79575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677363" y="1157630"/>
            <a:ext cx="9275674" cy="14264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77363" y="3165653"/>
            <a:ext cx="9275674" cy="3722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85715" y="7486579"/>
            <a:ext cx="3304495" cy="388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6/5/2025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1" y="7483450"/>
            <a:ext cx="7081427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0706" y="7461504"/>
            <a:ext cx="438912" cy="438912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32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792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hf sldNum="0" hdr="0" ft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3360" kern="1200" cap="all" spc="24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216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548640" indent="-274320" algn="l" defTabSz="109728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192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822960" indent="-274320" algn="l" defTabSz="109728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192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97280" indent="-274320" algn="l" defTabSz="109728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192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371600" indent="-274320" algn="l" defTabSz="109728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192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575436" indent="-274320" algn="l" defTabSz="109728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1781176" indent="-274320" algn="l" defTabSz="109728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1988820" indent="-274320" algn="l" defTabSz="109728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192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259330" indent="-274320" algn="l" defTabSz="109728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192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-726248" y="967748"/>
            <a:ext cx="8278115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400" dirty="0">
                <a:solidFill>
                  <a:srgbClr val="1F1E1E"/>
                </a:solidFill>
                <a:latin typeface="Sylfaen" panose="010A0502050306030303" pitchFamily="18" charset="0"/>
                <a:ea typeface="Sora Semi Bold" pitchFamily="34" charset="-122"/>
                <a:cs typeface="Sora Semi Bold" pitchFamily="34" charset="-120"/>
              </a:rPr>
              <a:t>Comment Toxicity Detection</a:t>
            </a:r>
          </a:p>
          <a:p>
            <a:pPr marL="0" indent="0" algn="ctr">
              <a:lnSpc>
                <a:spcPts val="5600"/>
              </a:lnSpc>
              <a:buNone/>
            </a:pPr>
            <a:endParaRPr lang="en-US" sz="5400" dirty="0">
              <a:solidFill>
                <a:srgbClr val="1F1E1E"/>
              </a:solidFill>
              <a:latin typeface="Sylfaen" panose="010A0502050306030303" pitchFamily="18" charset="0"/>
              <a:cs typeface="Sora Semi Bold" pitchFamily="34" charset="-120"/>
            </a:endParaRPr>
          </a:p>
          <a:p>
            <a:pPr marL="0" indent="0" algn="ctr">
              <a:lnSpc>
                <a:spcPts val="5600"/>
              </a:lnSpc>
              <a:buNone/>
            </a:pPr>
            <a:r>
              <a:rPr lang="en-US" sz="4800" dirty="0">
                <a:solidFill>
                  <a:srgbClr val="1F1E1E"/>
                </a:solidFill>
                <a:latin typeface="Sylfaen" panose="010A0502050306030303" pitchFamily="18" charset="0"/>
                <a:cs typeface="Sora Semi Bold" pitchFamily="34" charset="-120"/>
              </a:rPr>
              <a:t>Mini Project-4</a:t>
            </a:r>
            <a:endParaRPr lang="en-US" sz="4800" dirty="0">
              <a:latin typeface="Sylfaen" panose="010A0502050306030303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58309" y="5285065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29" y="5292685"/>
            <a:ext cx="331351" cy="3313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13128" y="5268873"/>
            <a:ext cx="1708428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3B3535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by Kavya P P</a:t>
            </a:r>
            <a:endParaRPr lang="en-US" sz="210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D77BA3DA-0FBF-7183-E58B-D68322B748F0}"/>
              </a:ext>
            </a:extLst>
          </p:cNvPr>
          <p:cNvSpPr/>
          <p:nvPr/>
        </p:nvSpPr>
        <p:spPr>
          <a:xfrm>
            <a:off x="1213128" y="5800487"/>
            <a:ext cx="1708428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50"/>
              </a:lnSpc>
            </a:pPr>
            <a:r>
              <a:rPr lang="en-IN" sz="2000" dirty="0"/>
              <a:t>DS-C-WD-E-B39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55099B-B138-A14D-9548-094A58E53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140" y="0"/>
            <a:ext cx="740126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927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Conclusion</a:t>
            </a:r>
            <a:endParaRPr lang="en-US" sz="4450" b="1" dirty="0"/>
          </a:p>
        </p:txBody>
      </p:sp>
      <p:sp>
        <p:nvSpPr>
          <p:cNvPr id="3" name="Shape 1"/>
          <p:cNvSpPr/>
          <p:nvPr/>
        </p:nvSpPr>
        <p:spPr>
          <a:xfrm>
            <a:off x="793790" y="263497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2677478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2712839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Multi-label Classification Model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557587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successfully built a </a:t>
            </a: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multi-label text classification model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to detect toxic comments across 6 categories.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5893" y="263497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963" y="2677478"/>
            <a:ext cx="340162" cy="4252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73008" y="27128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LSTM Implementation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973008" y="3203258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Implemented using an LSTM deep learning network with high validation accuracy.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677995" y="263497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3065" y="2677478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415111" y="2712839"/>
            <a:ext cx="30714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User-friendly Application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415111" y="3203258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Developed a </a:t>
            </a: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user-friendly Streamlit web app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to handle real-time and batch predictions.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793790" y="546282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505331"/>
            <a:ext cx="340162" cy="42529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530906" y="5540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Visualization Tools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530906" y="6031111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Visualized results with clear indicators and pie chart summaries.</a:t>
            </a:r>
            <a:endParaRPr lang="en-US" sz="1750" dirty="0"/>
          </a:p>
        </p:txBody>
      </p:sp>
      <p:sp>
        <p:nvSpPr>
          <p:cNvPr id="19" name="Shape 13"/>
          <p:cNvSpPr/>
          <p:nvPr/>
        </p:nvSpPr>
        <p:spPr>
          <a:xfrm>
            <a:off x="7457003" y="546282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2074" y="5505331"/>
            <a:ext cx="340162" cy="425291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8194119" y="5540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Community Impact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8194119" y="6031111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solution can support content moderation and help create healthier online communities.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BE2535-8D12-C0FD-CCB2-D1C5B665225F}"/>
              </a:ext>
            </a:extLst>
          </p:cNvPr>
          <p:cNvSpPr txBox="1"/>
          <p:nvPr/>
        </p:nvSpPr>
        <p:spPr>
          <a:xfrm>
            <a:off x="3151990" y="2840019"/>
            <a:ext cx="832641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500"/>
              <a:t>Thankyou </a:t>
            </a:r>
            <a:r>
              <a:rPr lang="en-IN" sz="11500" dirty="0">
                <a:sym typeface="Wingdings" panose="05000000000000000000" pitchFamily="2" charset="2"/>
              </a:rPr>
              <a:t></a:t>
            </a:r>
            <a:endParaRPr lang="en-IN" sz="11500" dirty="0"/>
          </a:p>
        </p:txBody>
      </p:sp>
    </p:spTree>
    <p:extLst>
      <p:ext uri="{BB962C8B-B14F-4D97-AF65-F5344CB8AC3E}">
        <p14:creationId xmlns:p14="http://schemas.microsoft.com/office/powerpoint/2010/main" val="3105422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0608" y="1542756"/>
            <a:ext cx="54864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dirty="0"/>
              <a:t>Introduction</a:t>
            </a:r>
          </a:p>
        </p:txBody>
      </p:sp>
      <p:sp>
        <p:nvSpPr>
          <p:cNvPr id="4" name="Text 1"/>
          <p:cNvSpPr/>
          <p:nvPr/>
        </p:nvSpPr>
        <p:spPr>
          <a:xfrm>
            <a:off x="793789" y="266302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86213" y="3887293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633745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270040" y="6320552"/>
            <a:ext cx="177010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2E2759-15B6-A02C-F5DE-06FCF42757AD}"/>
              </a:ext>
            </a:extLst>
          </p:cNvPr>
          <p:cNvSpPr txBox="1"/>
          <p:nvPr/>
        </p:nvSpPr>
        <p:spPr>
          <a:xfrm>
            <a:off x="793789" y="2696131"/>
            <a:ext cx="784460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With the rise of user-generated content, online platforms face a surge in toxic and abusive comments. Manual moderation is inefficient at scale. This project proposes an automated system using NLP and an LSTM-based deep learning model to detect multiple types of toxicity, such as hate speech and threats, within a single comment. A Streamlit web app enables real-time and batch predictions, offering a practical solution for safer online communication.</a:t>
            </a:r>
            <a:endParaRPr lang="en-IN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85975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Problem Statement</a:t>
            </a:r>
            <a:endParaRPr lang="en-US" sz="4450" b="1" dirty="0"/>
          </a:p>
        </p:txBody>
      </p:sp>
      <p:sp>
        <p:nvSpPr>
          <p:cNvPr id="4" name="Shape 1"/>
          <p:cNvSpPr/>
          <p:nvPr/>
        </p:nvSpPr>
        <p:spPr>
          <a:xfrm>
            <a:off x="758309" y="2897386"/>
            <a:ext cx="7627382" cy="1627942"/>
          </a:xfrm>
          <a:prstGeom prst="roundRect">
            <a:avLst>
              <a:gd name="adj" fmla="val 559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312158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Context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3607713"/>
            <a:ext cx="71789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Online platforms face a surge of abusive comments harming users and discussions.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58309" y="4741902"/>
            <a:ext cx="7627382" cy="1627942"/>
          </a:xfrm>
          <a:prstGeom prst="roundRect">
            <a:avLst>
              <a:gd name="adj" fmla="val 559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82504" y="496609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Goal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82504" y="5452229"/>
            <a:ext cx="71789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Build an automated system detecting multiple toxicity types within user comments.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89427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Project Objectives</a:t>
            </a:r>
            <a:endParaRPr lang="en-US" sz="4450" dirty="0">
              <a:latin typeface="Segoe UI" panose="020B0502040204020203" pitchFamily="34" charset="0"/>
              <a:ea typeface="Segoe UI Historic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58309" y="3163014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462326" y="3237428"/>
            <a:ext cx="314682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Multi-label Detection</a:t>
            </a:r>
            <a:endParaRPr lang="en-US" sz="2200" dirty="0">
              <a:latin typeface="Segoe UI" panose="020B0502040204020203" pitchFamily="34" charset="0"/>
              <a:ea typeface="Segoe UI Historic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462326" y="3723561"/>
            <a:ext cx="571750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Identify several toxic behaviors in a single comment simultaneously.</a:t>
            </a:r>
            <a:endParaRPr lang="en-US" sz="1700" dirty="0">
              <a:latin typeface="Segoe UI" panose="020B0502040204020203" pitchFamily="34" charset="0"/>
              <a:ea typeface="Segoe UI Historic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7450574" y="3163014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8154591" y="3237428"/>
            <a:ext cx="305538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Versatile Predictions</a:t>
            </a:r>
            <a:endParaRPr lang="en-US" sz="2200" dirty="0">
              <a:latin typeface="Segoe UI" panose="020B0502040204020203" pitchFamily="34" charset="0"/>
              <a:ea typeface="Segoe UI Historic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8154591" y="3723561"/>
            <a:ext cx="571750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Enable both real-time and batch CSV-based predictions.</a:t>
            </a:r>
            <a:endParaRPr lang="en-US" sz="1700" dirty="0">
              <a:latin typeface="Segoe UI" panose="020B0502040204020203" pitchFamily="34" charset="0"/>
              <a:ea typeface="Segoe UI Historic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58309" y="4850249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462326" y="492466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User Interaction</a:t>
            </a:r>
            <a:endParaRPr lang="en-US" sz="2200" dirty="0">
              <a:latin typeface="Segoe UI" panose="020B0502040204020203" pitchFamily="34" charset="0"/>
              <a:ea typeface="Segoe UI Historic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462326" y="5410795"/>
            <a:ext cx="571750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Provide visual interactive results and CSV export options.</a:t>
            </a:r>
            <a:endParaRPr lang="en-US" sz="1700" dirty="0">
              <a:latin typeface="Segoe UI" panose="020B0502040204020203" pitchFamily="34" charset="0"/>
              <a:ea typeface="Segoe UI Historic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7450574" y="4850249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8154591" y="4924663"/>
            <a:ext cx="363164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Deep Learning Approach</a:t>
            </a:r>
            <a:endParaRPr lang="en-US" sz="2200" dirty="0">
              <a:latin typeface="Segoe UI" panose="020B0502040204020203" pitchFamily="34" charset="0"/>
              <a:ea typeface="Segoe UI Historic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8154591" y="5410795"/>
            <a:ext cx="571750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Use LSTM to enhance accuracy and generalization.</a:t>
            </a:r>
            <a:endParaRPr lang="en-US" sz="1700" dirty="0">
              <a:latin typeface="Segoe UI" panose="020B0502040204020203" pitchFamily="34" charset="0"/>
              <a:ea typeface="Segoe UI Historic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69891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egoe UI Variable Text" pitchFamily="2" charset="0"/>
                <a:ea typeface="Sora Semi Bold" pitchFamily="34" charset="-122"/>
                <a:cs typeface="Sora Semi Bold" pitchFamily="34" charset="-120"/>
              </a:rPr>
              <a:t>Dataset Overview</a:t>
            </a:r>
            <a:endParaRPr lang="en-US" sz="4450" dirty="0">
              <a:latin typeface="Segoe UI Variable Text" pitchFamily="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58309" y="4736544"/>
            <a:ext cx="13113782" cy="2502218"/>
          </a:xfrm>
          <a:prstGeom prst="roundRect">
            <a:avLst>
              <a:gd name="adj" fmla="val 363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5929" y="4744164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82504" y="4881682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egoe UI Variable Text" pitchFamily="2" charset="0"/>
                <a:ea typeface="Sora Light" pitchFamily="34" charset="-122"/>
                <a:cs typeface="Sora Light" pitchFamily="34" charset="-120"/>
              </a:rPr>
              <a:t>Source</a:t>
            </a:r>
            <a:endParaRPr lang="en-US" sz="1700" dirty="0">
              <a:latin typeface="Segoe UI Variable Text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535585" y="4881682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egoe UI Variable Text" pitchFamily="2" charset="0"/>
                <a:ea typeface="Sora Light" pitchFamily="34" charset="-122"/>
                <a:cs typeface="Sora Light" pitchFamily="34" charset="-120"/>
              </a:rPr>
              <a:t>Jigsaw Toxic Comment Classification Challenge</a:t>
            </a:r>
            <a:endParaRPr lang="en-US" sz="1700" dirty="0">
              <a:latin typeface="Segoe UI Variable Text" pitchFamily="2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65929" y="5365909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982504" y="5503426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egoe UI Variable Text" pitchFamily="2" charset="0"/>
                <a:ea typeface="Sora Light" pitchFamily="34" charset="-122"/>
                <a:cs typeface="Sora Light" pitchFamily="34" charset="-120"/>
              </a:rPr>
              <a:t>Total Records</a:t>
            </a:r>
            <a:endParaRPr lang="en-US" sz="1700" dirty="0">
              <a:latin typeface="Segoe UI Variable Text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535585" y="5503426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egoe UI Variable Text" pitchFamily="2" charset="0"/>
                <a:ea typeface="Sora Light" pitchFamily="34" charset="-122"/>
                <a:cs typeface="Sora Light" pitchFamily="34" charset="-120"/>
              </a:rPr>
              <a:t>159,571</a:t>
            </a:r>
            <a:endParaRPr lang="en-US" sz="1700" dirty="0">
              <a:latin typeface="Segoe UI Variable Text" pitchFamily="2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765929" y="5987653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982504" y="6125170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egoe UI Variable Text" pitchFamily="2" charset="0"/>
                <a:ea typeface="Sora Light" pitchFamily="34" charset="-122"/>
                <a:cs typeface="Sora Light" pitchFamily="34" charset="-120"/>
              </a:rPr>
              <a:t>Labels</a:t>
            </a:r>
            <a:endParaRPr lang="en-US" sz="1700" dirty="0">
              <a:latin typeface="Segoe UI Variable Text" pitchFamily="2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535585" y="6125170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egoe UI Variable Text" pitchFamily="2" charset="0"/>
                <a:ea typeface="Sora Light" pitchFamily="34" charset="-122"/>
                <a:cs typeface="Sora Light" pitchFamily="34" charset="-120"/>
              </a:rPr>
              <a:t>toxic, severe_toxic, obscene, threat, insult, identity_hate</a:t>
            </a:r>
            <a:endParaRPr lang="en-US" sz="1700" dirty="0">
              <a:latin typeface="Segoe UI Variable Text" pitchFamily="2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765929" y="6609398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982504" y="6746915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egoe UI Variable Text" pitchFamily="2" charset="0"/>
                <a:ea typeface="Sora Light" pitchFamily="34" charset="-122"/>
                <a:cs typeface="Sora Light" pitchFamily="34" charset="-120"/>
              </a:rPr>
              <a:t>Multi-label</a:t>
            </a:r>
            <a:endParaRPr lang="en-US" sz="1700" dirty="0">
              <a:latin typeface="Segoe UI Variable Text" pitchFamily="2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7535585" y="6746915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egoe UI Variable Text" pitchFamily="2" charset="0"/>
                <a:ea typeface="Sora Light" pitchFamily="34" charset="-122"/>
                <a:cs typeface="Sora Light" pitchFamily="34" charset="-120"/>
              </a:rPr>
              <a:t>Multiple labels per comment allowed</a:t>
            </a:r>
            <a:endParaRPr lang="en-US" sz="1700" dirty="0">
              <a:latin typeface="Segoe UI Variable Text" pitchFamily="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12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045341"/>
            <a:ext cx="643449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Preprocessing Details</a:t>
            </a:r>
            <a:endParaRPr lang="en-US" sz="4450" dirty="0">
              <a:latin typeface="Segoe UI" panose="020B0502040204020203" pitchFamily="34" charset="0"/>
              <a:ea typeface="Segoe UI Historic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58309" y="2984897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62326" y="305931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egoe UI" panose="020B0502040204020203" pitchFamily="34" charset="0"/>
                <a:ea typeface="Sora Semi Bold" pitchFamily="34" charset="-122"/>
                <a:cs typeface="Segoe UI" panose="020B0502040204020203" pitchFamily="34" charset="0"/>
              </a:rPr>
              <a:t>Tokenizer Settings</a:t>
            </a:r>
            <a:endParaRPr lang="en-US" sz="2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462326" y="3545443"/>
            <a:ext cx="297430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Vocabulary size set to 10,000; max length 150 tokens.</a:t>
            </a:r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707374" y="2984897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11391" y="3059311"/>
            <a:ext cx="297430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egoe UI" panose="020B0502040204020203" pitchFamily="34" charset="0"/>
                <a:ea typeface="Sora Semi Bold" pitchFamily="34" charset="-122"/>
                <a:cs typeface="Segoe UI" panose="020B0502040204020203" pitchFamily="34" charset="0"/>
              </a:rPr>
              <a:t>Sequence Preparation</a:t>
            </a:r>
            <a:endParaRPr lang="en-US" sz="2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411391" y="3492460"/>
            <a:ext cx="297430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Text converted to padded sequences fitting model input requirements.</a:t>
            </a:r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58309" y="5131356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62326" y="520294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egoe UI" panose="020B0502040204020203" pitchFamily="34" charset="0"/>
                <a:ea typeface="Sora Semi Bold" pitchFamily="34" charset="-122"/>
                <a:cs typeface="Segoe UI" panose="020B0502040204020203" pitchFamily="34" charset="0"/>
              </a:rPr>
              <a:t>Label Matrix</a:t>
            </a:r>
            <a:endParaRPr lang="en-US" sz="2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462326" y="5650404"/>
            <a:ext cx="2335123" cy="1052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Extracted multi-label matrix 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egoe UI" panose="020B0502040204020203" pitchFamily="34" charset="0"/>
                <a:ea typeface="Sora Light" pitchFamily="34" charset="-122"/>
                <a:cs typeface="Segoe UI" panose="020B0502040204020203" pitchFamily="34" charset="0"/>
              </a:rPr>
              <a:t>for all six toxicity labels.</a:t>
            </a:r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chemeClr val="accent2">
            <a:lumMod val="40000"/>
            <a:lumOff val="60000"/>
            <a:alpha val="7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8FD5E3D-E118-C206-9637-60FEA5941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7181" y="0"/>
            <a:ext cx="5486400" cy="8229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83655C5-353E-13F9-A0AA-BA756190DF1B}"/>
              </a:ext>
            </a:extLst>
          </p:cNvPr>
          <p:cNvSpPr txBox="1"/>
          <p:nvPr/>
        </p:nvSpPr>
        <p:spPr>
          <a:xfrm>
            <a:off x="785308" y="2086983"/>
            <a:ext cx="8035961" cy="4651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Input Layer: Entry door that accepts 150-word long reviews. Embedding: Converts each word into a detailed 64-feature description.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LSTM: An intelligent processor that reads the whole sequence and understands context.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Dropout: Introduces randomness to avoid "overconfidence" (overfitting).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Dense Layer: Refines the signal.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Sigmoid Output: Outputs 6 "Yes/No" probabilities for different toxic behaviors. </a:t>
            </a:r>
            <a:endParaRPr lang="en-IN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87A4F0-6670-1130-28F4-BBB367388F7B}"/>
              </a:ext>
            </a:extLst>
          </p:cNvPr>
          <p:cNvSpPr txBox="1"/>
          <p:nvPr/>
        </p:nvSpPr>
        <p:spPr>
          <a:xfrm>
            <a:off x="1011219" y="1055051"/>
            <a:ext cx="58306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Segoe UI" panose="020B0502040204020203" pitchFamily="34" charset="0"/>
                <a:cs typeface="Segoe UI" panose="020B0502040204020203" pitchFamily="34" charset="0"/>
              </a:rPr>
              <a:t>Model Architecture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399461"/>
            <a:ext cx="739163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egoe UI Variable Text Semiligh" pitchFamily="2" charset="0"/>
                <a:ea typeface="Sora Semi Bold" pitchFamily="34" charset="-122"/>
                <a:cs typeface="Sora Semi Bold" pitchFamily="34" charset="-120"/>
              </a:rPr>
              <a:t>Model Evaluation Metrics</a:t>
            </a:r>
            <a:endParaRPr lang="en-US" sz="4450" dirty="0">
              <a:latin typeface="Segoe UI Variable Text Semiligh" pitchFamily="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58309" y="2437090"/>
            <a:ext cx="3705463" cy="2895243"/>
          </a:xfrm>
          <a:prstGeom prst="roundRect">
            <a:avLst>
              <a:gd name="adj" fmla="val 3143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266128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Overall Accuracy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3147417"/>
            <a:ext cx="325707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99%+ accuracy demonstrating excellent performance.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347" y="2437090"/>
            <a:ext cx="3705463" cy="2895243"/>
          </a:xfrm>
          <a:prstGeom prst="roundRect">
            <a:avLst>
              <a:gd name="adj" fmla="val 3143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04542" y="266128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F1 Scores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04542" y="3147417"/>
            <a:ext cx="32570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Toxic: 0.78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4904542" y="3569851"/>
            <a:ext cx="32570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Obscene: 0.77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4904542" y="3992285"/>
            <a:ext cx="32570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Insult: 0.67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4904542" y="4414718"/>
            <a:ext cx="32570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Lower for rare classes due to imbalance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58309" y="5548908"/>
            <a:ext cx="7627382" cy="1281232"/>
          </a:xfrm>
          <a:prstGeom prst="roundRect">
            <a:avLst>
              <a:gd name="adj" fmla="val 7102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82504" y="577310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Evaluation Tools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82504" y="6259235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Used classification report and multilabel confusion matrix.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6783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egoe UI Variable Text" pitchFamily="2" charset="0"/>
                <a:ea typeface="Sora Semi Bold" pitchFamily="34" charset="-122"/>
                <a:cs typeface="Sora Semi Bold" pitchFamily="34" charset="-120"/>
              </a:rPr>
              <a:t>Demo Preview</a:t>
            </a:r>
            <a:endParaRPr lang="en-US" sz="4450" dirty="0">
              <a:latin typeface="Segoe UI Variable Text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8309" y="6296263"/>
            <a:ext cx="307812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Real-Time Prediction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034498" y="629626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Batch CSV Results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9901966" y="6238608"/>
            <a:ext cx="349543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Label-Wise Distribution</a:t>
            </a:r>
            <a:endParaRPr lang="en-US" sz="2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005752-94B5-6575-EC3F-00A50C3459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750" t="14117" r="29265" b="6143"/>
          <a:stretch>
            <a:fillRect/>
          </a:stretch>
        </p:blipFill>
        <p:spPr>
          <a:xfrm>
            <a:off x="545322" y="2182340"/>
            <a:ext cx="3671676" cy="35050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FFFC55-4662-167E-5BE0-8A4B9D97E9B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754" t="14648" r="24849" b="5614"/>
          <a:stretch>
            <a:fillRect/>
          </a:stretch>
        </p:blipFill>
        <p:spPr>
          <a:xfrm>
            <a:off x="4736084" y="2107918"/>
            <a:ext cx="4214278" cy="36776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16B50E-1B3F-CFF4-6569-0E2C9301D04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6023" t="13610" r="26830" b="6521"/>
          <a:stretch>
            <a:fillRect/>
          </a:stretch>
        </p:blipFill>
        <p:spPr>
          <a:xfrm>
            <a:off x="9681329" y="1990992"/>
            <a:ext cx="3970125" cy="378308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6633</TotalTime>
  <Words>445</Words>
  <Application>Microsoft Office PowerPoint</Application>
  <PresentationFormat>Custom</PresentationFormat>
  <Paragraphs>80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Sora Light</vt:lpstr>
      <vt:lpstr>Arial</vt:lpstr>
      <vt:lpstr>Sora Bold</vt:lpstr>
      <vt:lpstr>Segoe UI Variable Text</vt:lpstr>
      <vt:lpstr>Sylfaen</vt:lpstr>
      <vt:lpstr>Segoe UI</vt:lpstr>
      <vt:lpstr>Sora Semi Bold</vt:lpstr>
      <vt:lpstr>Segoe UI Variable Text Semiligh</vt:lpstr>
      <vt:lpstr>Crimson Pro Bold</vt:lpstr>
      <vt:lpstr>Gill Sans MT</vt:lpstr>
      <vt:lpstr>Wingdings</vt:lpstr>
      <vt:lpstr>Open Sans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KAVYA PUJAR</cp:lastModifiedBy>
  <cp:revision>10</cp:revision>
  <dcterms:created xsi:type="dcterms:W3CDTF">2025-05-31T16:25:20Z</dcterms:created>
  <dcterms:modified xsi:type="dcterms:W3CDTF">2025-06-05T07:08:57Z</dcterms:modified>
</cp:coreProperties>
</file>